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5248"/>
            <a:ext cx="7772400" cy="978408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52800"/>
            <a:ext cx="7772400" cy="87782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5082" y="969264"/>
            <a:ext cx="3657600" cy="1161288"/>
          </a:xfrm>
        </p:spPr>
        <p:txBody>
          <a:bodyPr anchor="b">
            <a:noAutofit/>
          </a:bodyPr>
          <a:lstStyle>
            <a:lvl1pPr algn="l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63388" y="510988"/>
            <a:ext cx="3657600" cy="5553636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9853" y="2130552"/>
            <a:ext cx="3657600" cy="358444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10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1376"/>
            <a:ext cx="7776882" cy="1014984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457199"/>
            <a:ext cx="5486400" cy="3644153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ybo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5141"/>
            <a:ext cx="7776882" cy="1013011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68580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>
            <a:off x="341249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>
            <a:off x="341249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8" name="Picture Placeholder 2"/>
          <p:cNvSpPr>
            <a:spLocks noGrp="1"/>
          </p:cNvSpPr>
          <p:nvPr>
            <p:ph type="pic" idx="16"/>
          </p:nvPr>
        </p:nvSpPr>
        <p:spPr>
          <a:xfrm>
            <a:off x="613918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9" name="Picture Placeholder 2"/>
          <p:cNvSpPr>
            <a:spLocks noGrp="1"/>
          </p:cNvSpPr>
          <p:nvPr>
            <p:ph type="pic" idx="17"/>
          </p:nvPr>
        </p:nvSpPr>
        <p:spPr>
          <a:xfrm>
            <a:off x="613918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533400"/>
            <a:ext cx="1600200" cy="5592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6019800" cy="55927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69141"/>
            <a:ext cx="7770813" cy="4257022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67200"/>
            <a:ext cx="7772400" cy="977153"/>
          </a:xfrm>
        </p:spPr>
        <p:txBody>
          <a:bodyPr anchor="b" anchorCtr="0">
            <a:no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99" y="5257800"/>
            <a:ext cx="7770813" cy="874058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540000">
            <a:off x="2056196" y="424650"/>
            <a:ext cx="5031609" cy="337580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0813" cy="1743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756647"/>
            <a:ext cx="7770813" cy="1281953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4733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45526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45526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86205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936966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05" y="971550"/>
            <a:ext cx="3657600" cy="1162050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457200"/>
            <a:ext cx="3657600" cy="5668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905" y="2133601"/>
            <a:ext cx="3657600" cy="358140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752600"/>
            <a:ext cx="7770813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2043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51A0C47-018D-4460-B945-BFF7981B6CA6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29100" y="6356350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Tx/>
        <a:buBlip>
          <a:blip r:embed="rId16"/>
        </a:buBlip>
        <a:defRPr sz="22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20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5pPr>
      <a:lvl6pPr marL="20558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6pPr>
      <a:lvl7pPr marL="23987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7pPr>
      <a:lvl8pPr marL="2743200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8pPr>
      <a:lvl9pPr marL="3087688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cdcki.org/Event%20Info.html" TargetMode="External"/><Relationship Id="rId2" Type="http://schemas.openxmlformats.org/officeDocument/2006/relationships/hyperlink" Target="https://fs6.formsite.com/CapitalCKI/DCON2015/secure_index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acebook.com/events/1498497907098064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cdcki.org/Event%20Info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5"/>
                </a:solidFill>
                <a:latin typeface="Century Gothic"/>
                <a:cs typeface="Century Gothic"/>
              </a:rPr>
              <a:t>DCON?</a:t>
            </a:r>
            <a:br>
              <a:rPr lang="en-US" dirty="0" smtClean="0">
                <a:solidFill>
                  <a:schemeClr val="accent5"/>
                </a:solidFill>
                <a:latin typeface="Century Gothic"/>
                <a:cs typeface="Century Gothic"/>
              </a:rPr>
            </a:br>
            <a:r>
              <a:rPr lang="en-US" dirty="0" smtClean="0">
                <a:solidFill>
                  <a:schemeClr val="accent5"/>
                </a:solidFill>
                <a:latin typeface="Century Gothic"/>
                <a:cs typeface="Century Gothic"/>
              </a:rPr>
              <a:t>What’s That?</a:t>
            </a:r>
            <a:endParaRPr lang="en-US" dirty="0">
              <a:solidFill>
                <a:schemeClr val="accent5"/>
              </a:solidFill>
              <a:latin typeface="Century Gothic"/>
              <a:cs typeface="Century Gothic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791712"/>
            <a:ext cx="7772400" cy="877824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Century Gothic"/>
                <a:cs typeface="Century Gothic"/>
              </a:rPr>
              <a:t>Capital District Circle K International</a:t>
            </a:r>
          </a:p>
          <a:p>
            <a:r>
              <a:rPr lang="en-US" dirty="0" smtClean="0">
                <a:latin typeface="Century Gothic"/>
                <a:cs typeface="Century Gothic"/>
              </a:rPr>
              <a:t>Membership Development &amp; Education Committee</a:t>
            </a:r>
          </a:p>
          <a:p>
            <a:r>
              <a:rPr lang="en-US" dirty="0" smtClean="0">
                <a:latin typeface="Century Gothic"/>
                <a:cs typeface="Century Gothic"/>
              </a:rPr>
              <a:t>January 2015</a:t>
            </a:r>
            <a:endParaRPr lang="en-US" dirty="0">
              <a:latin typeface="Century Gothic"/>
              <a:cs typeface="Century Gothic"/>
            </a:endParaRPr>
          </a:p>
        </p:txBody>
      </p:sp>
      <p:pic>
        <p:nvPicPr>
          <p:cNvPr id="4" name="Picture 3" descr="cdcki crabby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5140951"/>
            <a:ext cx="1956686" cy="1219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959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55992B"/>
                </a:solidFill>
                <a:latin typeface="Century Gothic"/>
                <a:cs typeface="Century Gothic"/>
              </a:rPr>
              <a:t>The Basics</a:t>
            </a:r>
            <a:endParaRPr lang="en-US" dirty="0">
              <a:solidFill>
                <a:srgbClr val="55992B"/>
              </a:solidFill>
              <a:latin typeface="Century Gothic"/>
              <a:cs typeface="Century Gothic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Who: All members of Circle K International within the Capital District</a:t>
            </a:r>
          </a:p>
          <a:p>
            <a:r>
              <a:rPr lang="en-US" dirty="0" smtClean="0"/>
              <a:t>What: District Convention</a:t>
            </a:r>
          </a:p>
          <a:p>
            <a:r>
              <a:rPr lang="en-US" dirty="0" smtClean="0"/>
              <a:t>Where: Hyatt Fairfax at Fair Lakes in Fairfax, Virginia</a:t>
            </a:r>
          </a:p>
          <a:p>
            <a:r>
              <a:rPr lang="en-US" dirty="0" smtClean="0"/>
              <a:t>When: February 20-22, 2015</a:t>
            </a:r>
          </a:p>
          <a:p>
            <a:r>
              <a:rPr lang="en-US" dirty="0" smtClean="0"/>
              <a:t>Why: To celebrate all the hard work of our district over the past year!</a:t>
            </a:r>
          </a:p>
          <a:p>
            <a:r>
              <a:rPr lang="en-US" dirty="0" smtClean="0"/>
              <a:t>How: Banquets, Dancing, Awards, and a murder mystery…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664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55992B"/>
                </a:solidFill>
                <a:latin typeface="Century Gothic"/>
                <a:cs typeface="Century Gothic"/>
              </a:rPr>
              <a:t>Murder Mystery?</a:t>
            </a:r>
            <a:endParaRPr lang="en-US" dirty="0">
              <a:solidFill>
                <a:srgbClr val="55992B"/>
              </a:solidFill>
              <a:latin typeface="Century Gothic"/>
              <a:cs typeface="Century Gothic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 smtClean="0">
                <a:latin typeface="Century Gothic"/>
                <a:cs typeface="Century Gothic"/>
              </a:rPr>
              <a:t>You read right! This year’s DCON theme is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rgbClr val="55992B"/>
                </a:solidFill>
                <a:latin typeface="Century Gothic"/>
                <a:cs typeface="Century Gothic"/>
              </a:rPr>
              <a:t>A Little Service Never Killed Nobody</a:t>
            </a:r>
          </a:p>
          <a:p>
            <a:pPr>
              <a:buFont typeface="Arial"/>
              <a:buChar char="•"/>
            </a:pPr>
            <a:r>
              <a:rPr lang="en-US" sz="2400" dirty="0">
                <a:latin typeface="Century Gothic"/>
                <a:cs typeface="Century Gothic"/>
              </a:rPr>
              <a:t>It's the crime of the century - the twentieth century that is. Take a trip back to the 1920s for this murder mystery event. Gather your Great Gatsby threads &amp; remember that A Little Service Never Killed Nobody.</a:t>
            </a:r>
          </a:p>
        </p:txBody>
      </p:sp>
    </p:spTree>
    <p:extLst>
      <p:ext uri="{BB962C8B-B14F-4D97-AF65-F5344CB8AC3E}">
        <p14:creationId xmlns:p14="http://schemas.microsoft.com/office/powerpoint/2010/main" val="798750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55992B"/>
                </a:solidFill>
                <a:latin typeface="Century Gothic"/>
                <a:cs typeface="Century Gothic"/>
              </a:rPr>
              <a:t>Highlights</a:t>
            </a:r>
            <a:endParaRPr lang="en-US" dirty="0">
              <a:solidFill>
                <a:srgbClr val="55992B"/>
              </a:solidFill>
              <a:latin typeface="Century Gothic"/>
              <a:cs typeface="Century Gothic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latin typeface="Century Gothic"/>
                <a:cs typeface="Century Gothic"/>
              </a:rPr>
              <a:t>Opening session where costumes are ENCOURAGED =)</a:t>
            </a:r>
          </a:p>
          <a:p>
            <a:r>
              <a:rPr lang="en-US" dirty="0" smtClean="0">
                <a:latin typeface="Century Gothic"/>
                <a:cs typeface="Century Gothic"/>
              </a:rPr>
              <a:t>Casino Night with fun prizes</a:t>
            </a:r>
          </a:p>
          <a:p>
            <a:r>
              <a:rPr lang="en-US" dirty="0" smtClean="0">
                <a:latin typeface="Century Gothic"/>
                <a:cs typeface="Century Gothic"/>
              </a:rPr>
              <a:t>Interesting workshops</a:t>
            </a:r>
          </a:p>
          <a:p>
            <a:r>
              <a:rPr lang="en-US" dirty="0" smtClean="0">
                <a:latin typeface="Century Gothic"/>
                <a:cs typeface="Century Gothic"/>
              </a:rPr>
              <a:t>District Leadership Elections</a:t>
            </a:r>
          </a:p>
          <a:p>
            <a:r>
              <a:rPr lang="en-US" dirty="0" smtClean="0">
                <a:latin typeface="Century Gothic"/>
                <a:cs typeface="Century Gothic"/>
              </a:rPr>
              <a:t>Great Gatsby dance</a:t>
            </a:r>
          </a:p>
          <a:p>
            <a:r>
              <a:rPr lang="en-US" dirty="0" smtClean="0">
                <a:latin typeface="Century Gothic"/>
                <a:cs typeface="Century Gothic"/>
              </a:rPr>
              <a:t>Interactions with other CDCKI members and members of the Capital District Kiwanis Family!</a:t>
            </a:r>
          </a:p>
          <a:p>
            <a:r>
              <a:rPr lang="en-US" dirty="0" smtClean="0">
                <a:latin typeface="Century Gothic"/>
                <a:cs typeface="Century Gothic"/>
              </a:rPr>
              <a:t>Club Awards</a:t>
            </a:r>
          </a:p>
        </p:txBody>
      </p:sp>
    </p:spTree>
    <p:extLst>
      <p:ext uri="{BB962C8B-B14F-4D97-AF65-F5344CB8AC3E}">
        <p14:creationId xmlns:p14="http://schemas.microsoft.com/office/powerpoint/2010/main" val="2502286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55992B"/>
                </a:solidFill>
                <a:latin typeface="Century Gothic"/>
                <a:cs typeface="Century Gothic"/>
              </a:rPr>
              <a:t>Last Year’s DCON</a:t>
            </a:r>
            <a:endParaRPr lang="en-US" dirty="0">
              <a:solidFill>
                <a:srgbClr val="55992B"/>
              </a:solidFill>
              <a:latin typeface="Century Gothic"/>
              <a:cs typeface="Century Gothic"/>
            </a:endParaRPr>
          </a:p>
        </p:txBody>
      </p:sp>
      <p:pic>
        <p:nvPicPr>
          <p:cNvPr id="4" name="Picture 3" descr="1618626_10203183206771337_1020022569_n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027" y="1233417"/>
            <a:ext cx="4233027" cy="2822018"/>
          </a:xfrm>
          <a:prstGeom prst="rect">
            <a:avLst/>
          </a:prstGeom>
        </p:spPr>
      </p:pic>
      <p:pic>
        <p:nvPicPr>
          <p:cNvPr id="5" name="Picture 4" descr="1653526_10152040168379608_1969976870_n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2532" y="3730354"/>
            <a:ext cx="4691468" cy="3127645"/>
          </a:xfrm>
          <a:prstGeom prst="rect">
            <a:avLst/>
          </a:prstGeom>
        </p:spPr>
      </p:pic>
      <p:pic>
        <p:nvPicPr>
          <p:cNvPr id="6" name="Picture 5" descr="1653775_1471887186364815_1532439759_n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668" y="1455929"/>
            <a:ext cx="3032567" cy="2274425"/>
          </a:xfrm>
          <a:prstGeom prst="rect">
            <a:avLst/>
          </a:prstGeom>
        </p:spPr>
      </p:pic>
      <p:pic>
        <p:nvPicPr>
          <p:cNvPr id="7" name="Picture 6" descr="1743609_10152040471594608_1818047649_n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027" y="4387185"/>
            <a:ext cx="3706222" cy="2470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087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55992B"/>
                </a:solidFill>
                <a:latin typeface="Century Gothic"/>
                <a:cs typeface="Century Gothic"/>
              </a:rPr>
              <a:t>Want to go?</a:t>
            </a:r>
            <a:endParaRPr lang="en-US" dirty="0">
              <a:solidFill>
                <a:srgbClr val="55992B"/>
              </a:solidFill>
              <a:latin typeface="Century Gothic"/>
              <a:cs typeface="Century Gothic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Century Gothic"/>
                <a:cs typeface="Century Gothic"/>
              </a:rPr>
              <a:t>Register for </a:t>
            </a:r>
            <a:r>
              <a:rPr lang="en-US" dirty="0">
                <a:latin typeface="Century Gothic"/>
                <a:cs typeface="Century Gothic"/>
              </a:rPr>
              <a:t>the event </a:t>
            </a:r>
            <a:r>
              <a:rPr lang="en-US" dirty="0" smtClean="0">
                <a:latin typeface="Century Gothic"/>
                <a:cs typeface="Century Gothic"/>
                <a:hlinkClick r:id="rId2"/>
              </a:rPr>
              <a:t>here</a:t>
            </a:r>
            <a:r>
              <a:rPr lang="en-US" dirty="0" smtClean="0">
                <a:latin typeface="Century Gothic"/>
                <a:cs typeface="Century Gothic"/>
              </a:rPr>
              <a:t>.</a:t>
            </a:r>
          </a:p>
          <a:p>
            <a:pPr lvl="1"/>
            <a:r>
              <a:rPr lang="en-US" dirty="0" smtClean="0">
                <a:latin typeface="Century Gothic"/>
                <a:cs typeface="Century Gothic"/>
              </a:rPr>
              <a:t>Register before 11:59 pm on January 30</a:t>
            </a:r>
            <a:r>
              <a:rPr lang="en-US" baseline="30000" dirty="0" smtClean="0">
                <a:latin typeface="Century Gothic"/>
                <a:cs typeface="Century Gothic"/>
              </a:rPr>
              <a:t>th</a:t>
            </a:r>
            <a:r>
              <a:rPr lang="en-US" dirty="0" smtClean="0">
                <a:latin typeface="Century Gothic"/>
                <a:cs typeface="Century Gothic"/>
              </a:rPr>
              <a:t>: $170</a:t>
            </a:r>
          </a:p>
          <a:p>
            <a:pPr lvl="1"/>
            <a:r>
              <a:rPr lang="en-US" dirty="0" smtClean="0">
                <a:latin typeface="Century Gothic"/>
                <a:cs typeface="Century Gothic"/>
              </a:rPr>
              <a:t>Register between January 31</a:t>
            </a:r>
            <a:r>
              <a:rPr lang="en-US" baseline="30000" dirty="0" smtClean="0">
                <a:latin typeface="Century Gothic"/>
                <a:cs typeface="Century Gothic"/>
              </a:rPr>
              <a:t>st</a:t>
            </a:r>
            <a:r>
              <a:rPr lang="en-US" dirty="0" smtClean="0">
                <a:latin typeface="Century Gothic"/>
                <a:cs typeface="Century Gothic"/>
              </a:rPr>
              <a:t> and February 12</a:t>
            </a:r>
            <a:r>
              <a:rPr lang="en-US" baseline="30000" dirty="0" smtClean="0">
                <a:latin typeface="Century Gothic"/>
                <a:cs typeface="Century Gothic"/>
              </a:rPr>
              <a:t>th</a:t>
            </a:r>
            <a:r>
              <a:rPr lang="en-US" dirty="0" smtClean="0">
                <a:latin typeface="Century Gothic"/>
                <a:cs typeface="Century Gothic"/>
              </a:rPr>
              <a:t>: $200</a:t>
            </a:r>
          </a:p>
          <a:p>
            <a:pPr lvl="1"/>
            <a:r>
              <a:rPr lang="en-US" dirty="0" smtClean="0">
                <a:latin typeface="Century Gothic"/>
                <a:cs typeface="Century Gothic"/>
              </a:rPr>
              <a:t>Registration includes:</a:t>
            </a:r>
          </a:p>
          <a:p>
            <a:pPr lvl="2"/>
            <a:r>
              <a:rPr lang="en-US" dirty="0" smtClean="0">
                <a:latin typeface="Century Gothic"/>
                <a:cs typeface="Century Gothic"/>
              </a:rPr>
              <a:t>Entrance to all sessions, breakfast and dinner on Saturday and breakfast on Sunday, hotel accommodations (4 to a room), workshops, Casino Night, the Great Gatsby dance, a convention guide, and a convention gift!</a:t>
            </a:r>
          </a:p>
          <a:p>
            <a:r>
              <a:rPr lang="en-US" dirty="0">
                <a:latin typeface="Century Gothic"/>
                <a:cs typeface="Century Gothic"/>
              </a:rPr>
              <a:t>C</a:t>
            </a:r>
            <a:r>
              <a:rPr lang="en-US" dirty="0" smtClean="0">
                <a:latin typeface="Century Gothic"/>
                <a:cs typeface="Century Gothic"/>
              </a:rPr>
              <a:t>heck out more information for the event </a:t>
            </a:r>
            <a:r>
              <a:rPr lang="en-US" dirty="0" smtClean="0">
                <a:latin typeface="Century Gothic"/>
                <a:cs typeface="Century Gothic"/>
                <a:hlinkClick r:id="rId3"/>
              </a:rPr>
              <a:t>here</a:t>
            </a:r>
            <a:r>
              <a:rPr lang="en-US" dirty="0" smtClean="0">
                <a:latin typeface="Century Gothic"/>
                <a:cs typeface="Century Gothic"/>
              </a:rPr>
              <a:t>.</a:t>
            </a:r>
          </a:p>
          <a:p>
            <a:r>
              <a:rPr lang="en-US" dirty="0" smtClean="0">
                <a:latin typeface="Century Gothic"/>
                <a:cs typeface="Century Gothic"/>
              </a:rPr>
              <a:t>Check out the Facebook event </a:t>
            </a:r>
            <a:r>
              <a:rPr lang="en-US" dirty="0" smtClean="0">
                <a:latin typeface="Century Gothic"/>
                <a:cs typeface="Century Gothic"/>
                <a:hlinkClick r:id="rId4"/>
              </a:rPr>
              <a:t>here</a:t>
            </a:r>
            <a:r>
              <a:rPr lang="en-US" dirty="0" smtClean="0">
                <a:latin typeface="Century Gothic"/>
                <a:cs typeface="Century Gothic"/>
              </a:rPr>
              <a:t>.</a:t>
            </a:r>
          </a:p>
          <a:p>
            <a:r>
              <a:rPr lang="en-US" dirty="0" smtClean="0">
                <a:latin typeface="Century Gothic"/>
                <a:cs typeface="Century Gothic"/>
              </a:rPr>
              <a:t>Contact your Lt. Governor if you have any questions!</a:t>
            </a:r>
          </a:p>
        </p:txBody>
      </p:sp>
    </p:spTree>
    <p:extLst>
      <p:ext uri="{BB962C8B-B14F-4D97-AF65-F5344CB8AC3E}">
        <p14:creationId xmlns:p14="http://schemas.microsoft.com/office/powerpoint/2010/main" val="3272306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55992B"/>
                </a:solidFill>
                <a:latin typeface="Century Gothic"/>
                <a:cs typeface="Century Gothic"/>
              </a:rPr>
              <a:t>Reminders</a:t>
            </a:r>
            <a:endParaRPr lang="en-US" dirty="0">
              <a:solidFill>
                <a:srgbClr val="55992B"/>
              </a:solidFill>
              <a:latin typeface="Century Gothic"/>
              <a:cs typeface="Century Gothic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88962"/>
            <a:ext cx="7770813" cy="5218529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latin typeface="Century Gothic"/>
                <a:cs typeface="Century Gothic"/>
              </a:rPr>
              <a:t>Club Awards</a:t>
            </a:r>
          </a:p>
          <a:p>
            <a:pPr lvl="1"/>
            <a:r>
              <a:rPr lang="en-US" dirty="0" smtClean="0">
                <a:latin typeface="Century Gothic"/>
                <a:cs typeface="Century Gothic"/>
              </a:rPr>
              <a:t>Applications for club awards can be found </a:t>
            </a:r>
            <a:r>
              <a:rPr lang="en-US" dirty="0" smtClean="0">
                <a:latin typeface="Century Gothic"/>
                <a:cs typeface="Century Gothic"/>
                <a:hlinkClick r:id="rId2"/>
              </a:rPr>
              <a:t>here</a:t>
            </a:r>
            <a:r>
              <a:rPr lang="en-US" dirty="0" smtClean="0">
                <a:latin typeface="Century Gothic"/>
                <a:cs typeface="Century Gothic"/>
              </a:rPr>
              <a:t>.</a:t>
            </a:r>
          </a:p>
          <a:p>
            <a:pPr lvl="1"/>
            <a:r>
              <a:rPr lang="en-US" dirty="0" smtClean="0">
                <a:latin typeface="Century Gothic"/>
                <a:cs typeface="Century Gothic"/>
              </a:rPr>
              <a:t>All materials for club awards (including any signatures and supplementary materials) must be sent to our District Administrator by January 14</a:t>
            </a:r>
            <a:r>
              <a:rPr lang="en-US" baseline="30000" dirty="0" smtClean="0">
                <a:latin typeface="Century Gothic"/>
                <a:cs typeface="Century Gothic"/>
              </a:rPr>
              <a:t>th</a:t>
            </a:r>
            <a:r>
              <a:rPr lang="en-US" dirty="0" smtClean="0">
                <a:latin typeface="Century Gothic"/>
                <a:cs typeface="Century Gothic"/>
              </a:rPr>
              <a:t>. Check out the applications for more information about where to send everything to.</a:t>
            </a:r>
          </a:p>
          <a:p>
            <a:pPr marL="342900" lvl="1" indent="-342900">
              <a:spcBef>
                <a:spcPts val="2000"/>
              </a:spcBef>
            </a:pPr>
            <a:r>
              <a:rPr lang="en-US" dirty="0" smtClean="0">
                <a:latin typeface="Century Gothic"/>
                <a:cs typeface="Century Gothic"/>
              </a:rPr>
              <a:t>Running for a District Position</a:t>
            </a:r>
          </a:p>
          <a:p>
            <a:pPr marL="692150" lvl="2" indent="-342900">
              <a:spcBef>
                <a:spcPts val="2000"/>
              </a:spcBef>
            </a:pPr>
            <a:r>
              <a:rPr lang="en-US" dirty="0" smtClean="0">
                <a:latin typeface="Century Gothic"/>
                <a:cs typeface="Century Gothic"/>
              </a:rPr>
              <a:t>Check </a:t>
            </a:r>
            <a:r>
              <a:rPr lang="en-US" dirty="0">
                <a:latin typeface="Century Gothic"/>
                <a:cs typeface="Century Gothic"/>
              </a:rPr>
              <a:t>out the Candidacy Packet </a:t>
            </a:r>
            <a:r>
              <a:rPr lang="en-US" dirty="0">
                <a:latin typeface="Century Gothic"/>
                <a:cs typeface="Century Gothic"/>
                <a:hlinkClick r:id="rId2"/>
              </a:rPr>
              <a:t>here</a:t>
            </a:r>
            <a:r>
              <a:rPr lang="en-US" dirty="0">
                <a:latin typeface="Century Gothic"/>
                <a:cs typeface="Century Gothic"/>
              </a:rPr>
              <a:t> for more information about running.</a:t>
            </a:r>
          </a:p>
          <a:p>
            <a:pPr lvl="1"/>
            <a:r>
              <a:rPr lang="en-US" dirty="0" smtClean="0">
                <a:latin typeface="Century Gothic"/>
                <a:cs typeface="Century Gothic"/>
              </a:rPr>
              <a:t>All positions are open: Lt. Governors, Editor, District Secretary Treasurer, Governor.</a:t>
            </a:r>
          </a:p>
          <a:p>
            <a:r>
              <a:rPr lang="en-US" dirty="0" smtClean="0">
                <a:latin typeface="Century Gothic"/>
                <a:cs typeface="Century Gothic"/>
              </a:rPr>
              <a:t>Scholarship</a:t>
            </a:r>
          </a:p>
          <a:p>
            <a:pPr lvl="1"/>
            <a:r>
              <a:rPr lang="en-US" dirty="0" smtClean="0">
                <a:latin typeface="Century Gothic"/>
                <a:cs typeface="Century Gothic"/>
              </a:rPr>
              <a:t>Find information and the application for the 2015 Kiwanis Foundation Scholarship </a:t>
            </a:r>
            <a:r>
              <a:rPr lang="en-US" dirty="0" smtClean="0">
                <a:latin typeface="Century Gothic"/>
                <a:cs typeface="Century Gothic"/>
                <a:hlinkClick r:id="rId2"/>
              </a:rPr>
              <a:t>here</a:t>
            </a:r>
            <a:r>
              <a:rPr lang="en-US" dirty="0" smtClean="0">
                <a:latin typeface="Century Gothic"/>
                <a:cs typeface="Century Gothic"/>
              </a:rPr>
              <a:t>.</a:t>
            </a:r>
          </a:p>
          <a:p>
            <a:pPr lvl="1"/>
            <a:endParaRPr lang="en-US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666473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55992B"/>
                </a:solidFill>
                <a:latin typeface="Century Gothic"/>
                <a:cs typeface="Century Gothic"/>
              </a:rPr>
              <a:t>We hope to see you there!</a:t>
            </a:r>
            <a:endParaRPr lang="en-US" dirty="0">
              <a:solidFill>
                <a:srgbClr val="55992B"/>
              </a:solidFill>
              <a:latin typeface="Century Gothic"/>
              <a:cs typeface="Century Gothic"/>
            </a:endParaRPr>
          </a:p>
        </p:txBody>
      </p:sp>
      <p:pic>
        <p:nvPicPr>
          <p:cNvPr id="4" name="Content Placeholder 3" descr="9502_10205385377463789_3703842305584113485_n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925" r="-14925"/>
          <a:stretch>
            <a:fillRect/>
          </a:stretch>
        </p:blipFill>
        <p:spPr>
          <a:xfrm>
            <a:off x="685800" y="1868488"/>
            <a:ext cx="7770813" cy="4257675"/>
          </a:xfrm>
        </p:spPr>
      </p:pic>
    </p:spTree>
    <p:extLst>
      <p:ext uri="{BB962C8B-B14F-4D97-AF65-F5344CB8AC3E}">
        <p14:creationId xmlns:p14="http://schemas.microsoft.com/office/powerpoint/2010/main" val="30629073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ory">
  <a:themeElements>
    <a:clrScheme name="Story">
      <a:dk1>
        <a:sysClr val="windowText" lastClr="000000"/>
      </a:dk1>
      <a:lt1>
        <a:sysClr val="window" lastClr="FFFFFF"/>
      </a:lt1>
      <a:dk2>
        <a:srgbClr val="212121"/>
      </a:dk2>
      <a:lt2>
        <a:srgbClr val="CDD4D7"/>
      </a:lt2>
      <a:accent1>
        <a:srgbClr val="1D86CD"/>
      </a:accent1>
      <a:accent2>
        <a:srgbClr val="732E9A"/>
      </a:accent2>
      <a:accent3>
        <a:srgbClr val="B50B1B"/>
      </a:accent3>
      <a:accent4>
        <a:srgbClr val="E8950E"/>
      </a:accent4>
      <a:accent5>
        <a:srgbClr val="55992B"/>
      </a:accent5>
      <a:accent6>
        <a:srgbClr val="2C9C89"/>
      </a:accent6>
      <a:hlink>
        <a:srgbClr val="EC4D4D"/>
      </a:hlink>
      <a:folHlink>
        <a:srgbClr val="F8CE8A"/>
      </a:folHlink>
    </a:clrScheme>
    <a:fontScheme name="Story">
      <a:maj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Story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50000"/>
                <a:lumMod val="120000"/>
              </a:schemeClr>
              <a:schemeClr val="phClr">
                <a:satMod val="350000"/>
                <a:lumMod val="150000"/>
              </a:schemeClr>
            </a:duotone>
          </a:blip>
          <a:tile tx="0" ty="0" sx="20000" sy="20000" flip="none" algn="ctr"/>
        </a:blipFill>
        <a:gradFill rotWithShape="1">
          <a:gsLst>
            <a:gs pos="0">
              <a:schemeClr val="phClr">
                <a:shade val="20000"/>
                <a:satMod val="130000"/>
              </a:schemeClr>
            </a:gs>
            <a:gs pos="50000">
              <a:schemeClr val="phClr">
                <a:shade val="90000"/>
                <a:satMod val="130000"/>
              </a:schemeClr>
            </a:gs>
            <a:gs pos="100000">
              <a:schemeClr val="phClr">
                <a:shade val="100000"/>
                <a:satMod val="200000"/>
                <a:lumMod val="120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2100000" sx="104000" sy="104000" algn="br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127000" dist="63500" dir="5400000" sx="103000" sy="103000" rotWithShape="0">
              <a:srgbClr val="000000">
                <a:alpha val="75000"/>
              </a:srgbClr>
            </a:outerShdw>
          </a:effectLst>
          <a:scene3d>
            <a:camera prst="perspectiveFront" fov="3000000"/>
            <a:lightRig rig="balanced" dir="t">
              <a:rot lat="0" lon="0" rev="18000000"/>
            </a:lightRig>
          </a:scene3d>
          <a:sp3d prstMaterial="plastic">
            <a:bevelT w="254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50000"/>
              </a:schemeClr>
              <a:schemeClr val="phClr">
                <a:tint val="60000"/>
                <a:satMod val="40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Story.thmx</Template>
  <TotalTime>53</TotalTime>
  <Words>384</Words>
  <Application>Microsoft Office PowerPoint</Application>
  <PresentationFormat>On-screen Show (4:3)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Calisto MT</vt:lpstr>
      <vt:lpstr>Century Gothic</vt:lpstr>
      <vt:lpstr>Story</vt:lpstr>
      <vt:lpstr>DCON? What’s That?</vt:lpstr>
      <vt:lpstr>The Basics</vt:lpstr>
      <vt:lpstr>Murder Mystery?</vt:lpstr>
      <vt:lpstr>Highlights</vt:lpstr>
      <vt:lpstr>Last Year’s DCON</vt:lpstr>
      <vt:lpstr>Want to go?</vt:lpstr>
      <vt:lpstr>Reminders</vt:lpstr>
      <vt:lpstr>We hope to see you there!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DCON? What’s That?</dc:title>
  <dc:creator>Caitlin Francis</dc:creator>
  <cp:lastModifiedBy>Microsoft account</cp:lastModifiedBy>
  <cp:revision>5</cp:revision>
  <dcterms:created xsi:type="dcterms:W3CDTF">2015-01-10T01:19:17Z</dcterms:created>
  <dcterms:modified xsi:type="dcterms:W3CDTF">2015-02-24T22:28:01Z</dcterms:modified>
</cp:coreProperties>
</file>